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sldIdLst>
    <p:sldId id="256" r:id="rId7"/>
    <p:sldId id="528" r:id="rId8"/>
    <p:sldId id="1067" r:id="rId9"/>
    <p:sldId id="1070" r:id="rId10"/>
    <p:sldId id="1071" r:id="rId11"/>
    <p:sldId id="1069" r:id="rId12"/>
    <p:sldId id="540" r:id="rId13"/>
    <p:sldId id="541" r:id="rId14"/>
    <p:sldId id="544" r:id="rId15"/>
    <p:sldId id="547" r:id="rId16"/>
    <p:sldId id="545" r:id="rId17"/>
    <p:sldId id="542" r:id="rId18"/>
    <p:sldId id="1066" r:id="rId19"/>
    <p:sldId id="504" r:id="rId20"/>
    <p:sldId id="543" r:id="rId21"/>
    <p:sldId id="546" r:id="rId22"/>
    <p:sldId id="495" r:id="rId23"/>
    <p:sldId id="5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Marie Giambruno" initials="GMG" lastIdx="1" clrIdx="0">
    <p:extLst>
      <p:ext uri="{19B8F6BF-5375-455C-9EA6-DF929625EA0E}">
        <p15:presenceInfo xmlns:p15="http://schemas.microsoft.com/office/powerpoint/2012/main" userId="S::ggiambruno@ucdavis.edu::92225441-41f5-42d7-9636-66673d1aa6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6AF15-214D-4A1F-A6F8-AC15114CEEE4}" v="29" dt="2021-12-15T13:05:22.603"/>
    <p1510:client id="{44FBC3CF-9350-45CC-AED7-5892B2936E8C}" v="81" dt="2021-12-15T16:33:29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Marie Giambruno" userId="92225441-41f5-42d7-9636-66673d1aa60a" providerId="ADAL" clId="{44FBC3CF-9350-45CC-AED7-5892B2936E8C}"/>
    <pc:docChg chg="custSel modSld sldOrd">
      <pc:chgData name="Gina Marie Giambruno" userId="92225441-41f5-42d7-9636-66673d1aa60a" providerId="ADAL" clId="{44FBC3CF-9350-45CC-AED7-5892B2936E8C}" dt="2021-12-15T16:33:29.269" v="90" actId="20577"/>
      <pc:docMkLst>
        <pc:docMk/>
      </pc:docMkLst>
      <pc:sldChg chg="modSp mod">
        <pc:chgData name="Gina Marie Giambruno" userId="92225441-41f5-42d7-9636-66673d1aa60a" providerId="ADAL" clId="{44FBC3CF-9350-45CC-AED7-5892B2936E8C}" dt="2021-12-15T16:33:29.269" v="90" actId="20577"/>
        <pc:sldMkLst>
          <pc:docMk/>
          <pc:sldMk cId="3600312816" sldId="495"/>
        </pc:sldMkLst>
        <pc:spChg chg="mod">
          <ac:chgData name="Gina Marie Giambruno" userId="92225441-41f5-42d7-9636-66673d1aa60a" providerId="ADAL" clId="{44FBC3CF-9350-45CC-AED7-5892B2936E8C}" dt="2021-12-15T16:33:29.269" v="90" actId="20577"/>
          <ac:spMkLst>
            <pc:docMk/>
            <pc:sldMk cId="3600312816" sldId="495"/>
            <ac:spMk id="26" creationId="{3BA421A4-0A05-4B88-A40D-F60B5B6F0E8A}"/>
          </ac:spMkLst>
        </pc:spChg>
      </pc:sldChg>
      <pc:sldChg chg="ord">
        <pc:chgData name="Gina Marie Giambruno" userId="92225441-41f5-42d7-9636-66673d1aa60a" providerId="ADAL" clId="{44FBC3CF-9350-45CC-AED7-5892B2936E8C}" dt="2021-12-14T20:56:15.677" v="31"/>
        <pc:sldMkLst>
          <pc:docMk/>
          <pc:sldMk cId="3628611960" sldId="504"/>
        </pc:sldMkLst>
      </pc:sldChg>
      <pc:sldChg chg="modSp mod">
        <pc:chgData name="Gina Marie Giambruno" userId="92225441-41f5-42d7-9636-66673d1aa60a" providerId="ADAL" clId="{44FBC3CF-9350-45CC-AED7-5892B2936E8C}" dt="2021-12-14T20:48:04.972" v="25" actId="20577"/>
        <pc:sldMkLst>
          <pc:docMk/>
          <pc:sldMk cId="1276371665" sldId="528"/>
        </pc:sldMkLst>
        <pc:spChg chg="mod">
          <ac:chgData name="Gina Marie Giambruno" userId="92225441-41f5-42d7-9636-66673d1aa60a" providerId="ADAL" clId="{44FBC3CF-9350-45CC-AED7-5892B2936E8C}" dt="2021-12-14T20:48:04.972" v="25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modSp mod">
        <pc:chgData name="Gina Marie Giambruno" userId="92225441-41f5-42d7-9636-66673d1aa60a" providerId="ADAL" clId="{44FBC3CF-9350-45CC-AED7-5892B2936E8C}" dt="2021-12-14T20:47:30.149" v="13" actId="20577"/>
        <pc:sldMkLst>
          <pc:docMk/>
          <pc:sldMk cId="1200958020" sldId="540"/>
        </pc:sldMkLst>
        <pc:spChg chg="mod">
          <ac:chgData name="Gina Marie Giambruno" userId="92225441-41f5-42d7-9636-66673d1aa60a" providerId="ADAL" clId="{44FBC3CF-9350-45CC-AED7-5892B2936E8C}" dt="2021-12-14T20:47:30.149" v="13" actId="20577"/>
          <ac:spMkLst>
            <pc:docMk/>
            <pc:sldMk cId="1200958020" sldId="540"/>
            <ac:spMk id="2" creationId="{1BFFCDA6-06A7-4F76-8616-B016C2FE8FF1}"/>
          </ac:spMkLst>
        </pc:spChg>
      </pc:sldChg>
      <pc:sldChg chg="addSp delSp modSp mod">
        <pc:chgData name="Gina Marie Giambruno" userId="92225441-41f5-42d7-9636-66673d1aa60a" providerId="ADAL" clId="{44FBC3CF-9350-45CC-AED7-5892B2936E8C}" dt="2021-12-15T16:20:19.786" v="64" actId="14100"/>
        <pc:sldMkLst>
          <pc:docMk/>
          <pc:sldMk cId="1050012264" sldId="541"/>
        </pc:sldMkLst>
        <pc:spChg chg="add del mod">
          <ac:chgData name="Gina Marie Giambruno" userId="92225441-41f5-42d7-9636-66673d1aa60a" providerId="ADAL" clId="{44FBC3CF-9350-45CC-AED7-5892B2936E8C}" dt="2021-12-14T21:29:01.368" v="54" actId="478"/>
          <ac:spMkLst>
            <pc:docMk/>
            <pc:sldMk cId="1050012264" sldId="541"/>
            <ac:spMk id="3" creationId="{59C583DE-BA3A-4B72-BE14-82C22938FF3D}"/>
          </ac:spMkLst>
        </pc:spChg>
        <pc:spChg chg="add mod">
          <ac:chgData name="Gina Marie Giambruno" userId="92225441-41f5-42d7-9636-66673d1aa60a" providerId="ADAL" clId="{44FBC3CF-9350-45CC-AED7-5892B2936E8C}" dt="2021-12-15T16:20:19.786" v="64" actId="14100"/>
          <ac:spMkLst>
            <pc:docMk/>
            <pc:sldMk cId="1050012264" sldId="541"/>
            <ac:spMk id="3" creationId="{F4F63F83-3B53-488F-A5A7-9C33B986AE59}"/>
          </ac:spMkLst>
        </pc:spChg>
      </pc:sldChg>
      <pc:sldChg chg="modSp mod">
        <pc:chgData name="Gina Marie Giambruno" userId="92225441-41f5-42d7-9636-66673d1aa60a" providerId="ADAL" clId="{44FBC3CF-9350-45CC-AED7-5892B2936E8C}" dt="2021-12-14T22:40:46.377" v="61" actId="5793"/>
        <pc:sldMkLst>
          <pc:docMk/>
          <pc:sldMk cId="2404304125" sldId="543"/>
        </pc:sldMkLst>
        <pc:spChg chg="mod">
          <ac:chgData name="Gina Marie Giambruno" userId="92225441-41f5-42d7-9636-66673d1aa60a" providerId="ADAL" clId="{44FBC3CF-9350-45CC-AED7-5892B2936E8C}" dt="2021-12-14T22:40:46.377" v="61" actId="5793"/>
          <ac:spMkLst>
            <pc:docMk/>
            <pc:sldMk cId="2404304125" sldId="543"/>
            <ac:spMk id="3" creationId="{9381ABDD-2BEB-40B9-BD73-B0EE8E3464AB}"/>
          </ac:spMkLst>
        </pc:spChg>
      </pc:sldChg>
      <pc:sldChg chg="modSp mod ord">
        <pc:chgData name="Gina Marie Giambruno" userId="92225441-41f5-42d7-9636-66673d1aa60a" providerId="ADAL" clId="{44FBC3CF-9350-45CC-AED7-5892B2936E8C}" dt="2021-12-14T20:54:34.047" v="29"/>
        <pc:sldMkLst>
          <pc:docMk/>
          <pc:sldMk cId="299084766" sldId="545"/>
        </pc:sldMkLst>
        <pc:spChg chg="mod">
          <ac:chgData name="Gina Marie Giambruno" userId="92225441-41f5-42d7-9636-66673d1aa60a" providerId="ADAL" clId="{44FBC3CF-9350-45CC-AED7-5892B2936E8C}" dt="2021-12-14T20:53:50.412" v="27" actId="113"/>
          <ac:spMkLst>
            <pc:docMk/>
            <pc:sldMk cId="299084766" sldId="545"/>
            <ac:spMk id="3" creationId="{143DFF6F-7457-4FEC-9EA4-BC615721A9D3}"/>
          </ac:spMkLst>
        </pc:spChg>
      </pc:sldChg>
      <pc:sldChg chg="addSp delSp modSp mod">
        <pc:chgData name="Gina Marie Giambruno" userId="92225441-41f5-42d7-9636-66673d1aa60a" providerId="ADAL" clId="{44FBC3CF-9350-45CC-AED7-5892B2936E8C}" dt="2021-12-14T21:03:00.526" v="45" actId="1076"/>
        <pc:sldMkLst>
          <pc:docMk/>
          <pc:sldMk cId="2785102635" sldId="546"/>
        </pc:sldMkLst>
        <pc:spChg chg="add del mod">
          <ac:chgData name="Gina Marie Giambruno" userId="92225441-41f5-42d7-9636-66673d1aa60a" providerId="ADAL" clId="{44FBC3CF-9350-45CC-AED7-5892B2936E8C}" dt="2021-12-14T21:02:16.932" v="36" actId="21"/>
          <ac:spMkLst>
            <pc:docMk/>
            <pc:sldMk cId="2785102635" sldId="546"/>
            <ac:spMk id="4" creationId="{2FDFF3E5-434D-49F8-A1B0-7948D3D81715}"/>
          </ac:spMkLst>
        </pc:spChg>
        <pc:spChg chg="add del mod">
          <ac:chgData name="Gina Marie Giambruno" userId="92225441-41f5-42d7-9636-66673d1aa60a" providerId="ADAL" clId="{44FBC3CF-9350-45CC-AED7-5892B2936E8C}" dt="2021-12-14T21:02:36.402" v="39" actId="931"/>
          <ac:spMkLst>
            <pc:docMk/>
            <pc:sldMk cId="2785102635" sldId="546"/>
            <ac:spMk id="7" creationId="{8EF904E0-73E5-4929-9A42-429768B50DBE}"/>
          </ac:spMkLst>
        </pc:spChg>
        <pc:spChg chg="add del mod">
          <ac:chgData name="Gina Marie Giambruno" userId="92225441-41f5-42d7-9636-66673d1aa60a" providerId="ADAL" clId="{44FBC3CF-9350-45CC-AED7-5892B2936E8C}" dt="2021-12-14T21:02:46.680" v="43" actId="21"/>
          <ac:spMkLst>
            <pc:docMk/>
            <pc:sldMk cId="2785102635" sldId="546"/>
            <ac:spMk id="10" creationId="{D17C6E78-A961-4A4F-B983-F90D8F1FBAA7}"/>
          </ac:spMkLst>
        </pc:spChg>
        <pc:picChg chg="add del mod">
          <ac:chgData name="Gina Marie Giambruno" userId="92225441-41f5-42d7-9636-66673d1aa60a" providerId="ADAL" clId="{44FBC3CF-9350-45CC-AED7-5892B2936E8C}" dt="2021-12-14T21:02:16.932" v="36" actId="21"/>
          <ac:picMkLst>
            <pc:docMk/>
            <pc:sldMk cId="2785102635" sldId="546"/>
            <ac:picMk id="3" creationId="{91658BA0-2E27-47FF-9695-C6726CC0CE92}"/>
          </ac:picMkLst>
        </pc:picChg>
        <pc:picChg chg="del mod">
          <ac:chgData name="Gina Marie Giambruno" userId="92225441-41f5-42d7-9636-66673d1aa60a" providerId="ADAL" clId="{44FBC3CF-9350-45CC-AED7-5892B2936E8C}" dt="2021-12-14T21:02:19.779" v="38" actId="21"/>
          <ac:picMkLst>
            <pc:docMk/>
            <pc:sldMk cId="2785102635" sldId="546"/>
            <ac:picMk id="5" creationId="{81A30B85-8141-4547-B466-1704550CF641}"/>
          </ac:picMkLst>
        </pc:picChg>
        <pc:picChg chg="add mod">
          <ac:chgData name="Gina Marie Giambruno" userId="92225441-41f5-42d7-9636-66673d1aa60a" providerId="ADAL" clId="{44FBC3CF-9350-45CC-AED7-5892B2936E8C}" dt="2021-12-14T21:03:00.526" v="45" actId="1076"/>
          <ac:picMkLst>
            <pc:docMk/>
            <pc:sldMk cId="2785102635" sldId="546"/>
            <ac:picMk id="9" creationId="{15A3380D-B627-46F4-BB5D-DE75D86F64A8}"/>
          </ac:picMkLst>
        </pc:picChg>
      </pc:sldChg>
    </pc:docChg>
  </pc:docChgLst>
  <pc:docChgLst>
    <pc:chgData name="Jennifer Juliet Jarrett" userId="1c6a4f72-3dce-49f0-8129-3c3013da3e77" providerId="ADAL" clId="{0D76AF15-214D-4A1F-A6F8-AC15114CEEE4}"/>
    <pc:docChg chg="undo custSel modSld">
      <pc:chgData name="Jennifer Juliet Jarrett" userId="1c6a4f72-3dce-49f0-8129-3c3013da3e77" providerId="ADAL" clId="{0D76AF15-214D-4A1F-A6F8-AC15114CEEE4}" dt="2021-12-15T13:05:44.061" v="62" actId="115"/>
      <pc:docMkLst>
        <pc:docMk/>
      </pc:docMkLst>
      <pc:sldChg chg="modSp mod">
        <pc:chgData name="Jennifer Juliet Jarrett" userId="1c6a4f72-3dce-49f0-8129-3c3013da3e77" providerId="ADAL" clId="{0D76AF15-214D-4A1F-A6F8-AC15114CEEE4}" dt="2021-12-15T13:05:44.061" v="62" actId="115"/>
        <pc:sldMkLst>
          <pc:docMk/>
          <pc:sldMk cId="2850389872" sldId="1069"/>
        </pc:sldMkLst>
        <pc:spChg chg="mod">
          <ac:chgData name="Jennifer Juliet Jarrett" userId="1c6a4f72-3dce-49f0-8129-3c3013da3e77" providerId="ADAL" clId="{0D76AF15-214D-4A1F-A6F8-AC15114CEEE4}" dt="2021-12-15T13:05:44.061" v="62" actId="115"/>
          <ac:spMkLst>
            <pc:docMk/>
            <pc:sldMk cId="2850389872" sldId="1069"/>
            <ac:spMk id="2" creationId="{3C93796A-5836-4FF6-BF13-B3EF11854443}"/>
          </ac:spMkLst>
        </pc:spChg>
      </pc:sldChg>
      <pc:sldChg chg="modSp mod">
        <pc:chgData name="Jennifer Juliet Jarrett" userId="1c6a4f72-3dce-49f0-8129-3c3013da3e77" providerId="ADAL" clId="{0D76AF15-214D-4A1F-A6F8-AC15114CEEE4}" dt="2021-12-15T05:31:02.090" v="25" actId="20577"/>
        <pc:sldMkLst>
          <pc:docMk/>
          <pc:sldMk cId="2375659762" sldId="1070"/>
        </pc:sldMkLst>
        <pc:spChg chg="mod">
          <ac:chgData name="Jennifer Juliet Jarrett" userId="1c6a4f72-3dce-49f0-8129-3c3013da3e77" providerId="ADAL" clId="{0D76AF15-214D-4A1F-A6F8-AC15114CEEE4}" dt="2021-12-15T05:31:02.090" v="25" actId="20577"/>
          <ac:spMkLst>
            <pc:docMk/>
            <pc:sldMk cId="2375659762" sldId="1070"/>
            <ac:spMk id="15" creationId="{D8B47C23-067B-45EB-858C-E7E113A2B198}"/>
          </ac:spMkLst>
        </pc:spChg>
      </pc:sldChg>
      <pc:sldChg chg="addSp delSp modSp mod">
        <pc:chgData name="Jennifer Juliet Jarrett" userId="1c6a4f72-3dce-49f0-8129-3c3013da3e77" providerId="ADAL" clId="{0D76AF15-214D-4A1F-A6F8-AC15114CEEE4}" dt="2021-12-15T05:29:30.695" v="5" actId="26606"/>
        <pc:sldMkLst>
          <pc:docMk/>
          <pc:sldMk cId="4138009978" sldId="1071"/>
        </pc:sldMkLst>
        <pc:spChg chg="mod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2" creationId="{68B67E12-9627-45D5-90D4-E37147FC5A16}"/>
          </ac:spMkLst>
        </pc:spChg>
        <pc:spChg chg="del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7" creationId="{081EA652-8C6A-4E69-BEB9-170809474553}"/>
          </ac:spMkLst>
        </pc:spChg>
        <pc:spChg chg="del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9" creationId="{5298780A-33B9-4EA2-8F67-DE68AD62841B}"/>
          </ac:spMkLst>
        </pc:spChg>
        <pc:spChg chg="del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11" creationId="{7F488E8B-4E1E-4402-8935-D4E6C02615C7}"/>
          </ac:spMkLst>
        </pc:spChg>
        <pc:spChg chg="add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16" creationId="{6753252F-4873-4F63-801D-CC719279A7D5}"/>
          </ac:spMkLst>
        </pc:spChg>
        <pc:spChg chg="add">
          <ac:chgData name="Jennifer Juliet Jarrett" userId="1c6a4f72-3dce-49f0-8129-3c3013da3e77" providerId="ADAL" clId="{0D76AF15-214D-4A1F-A6F8-AC15114CEEE4}" dt="2021-12-15T05:29:30.695" v="5" actId="26606"/>
          <ac:spMkLst>
            <pc:docMk/>
            <pc:sldMk cId="4138009978" sldId="1071"/>
            <ac:spMk id="18" creationId="{047C8CCB-F95D-4249-92DD-651249D3535A}"/>
          </ac:spMkLst>
        </pc:spChg>
        <pc:graphicFrameChg chg="del">
          <ac:chgData name="Jennifer Juliet Jarrett" userId="1c6a4f72-3dce-49f0-8129-3c3013da3e77" providerId="ADAL" clId="{0D76AF15-214D-4A1F-A6F8-AC15114CEEE4}" dt="2021-12-15T05:25:48.540" v="0" actId="21"/>
          <ac:graphicFrameMkLst>
            <pc:docMk/>
            <pc:sldMk cId="4138009978" sldId="1071"/>
            <ac:graphicFrameMk id="6" creationId="{0AAEC72D-3FE3-4E6F-B4C2-949EE3E74039}"/>
          </ac:graphicFrameMkLst>
        </pc:graphicFrameChg>
        <pc:picChg chg="add mod">
          <ac:chgData name="Jennifer Juliet Jarrett" userId="1c6a4f72-3dce-49f0-8129-3c3013da3e77" providerId="ADAL" clId="{0D76AF15-214D-4A1F-A6F8-AC15114CEEE4}" dt="2021-12-15T05:29:30.695" v="5" actId="26606"/>
          <ac:picMkLst>
            <pc:docMk/>
            <pc:sldMk cId="4138009978" sldId="1071"/>
            <ac:picMk id="3" creationId="{ED932AE3-3DDD-44BE-BD8F-C897C7322F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E261-E26E-4670-A28F-4C64B97613F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25D4B-D675-45E0-8483-28060AE3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Supports and coaches outreach staff at member sites</a:t>
            </a:r>
          </a:p>
          <a:p>
            <a:pPr lvl="1"/>
            <a:r>
              <a:rPr lang="en-US"/>
              <a:t>Provides culturally competent community-based participatory research (CBPR) principles  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recruit and engage </a:t>
            </a:r>
            <a:r>
              <a:rPr lang="en-US"/>
              <a:t>participants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retain</a:t>
            </a:r>
            <a:r>
              <a:rPr lang="en-US"/>
              <a:t> most of these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7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25D4B-D675-45E0-8483-28060AE37C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7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0BE8-9011-42B3-AB0E-42697C92D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854D2-3BA5-4119-9574-32E2C4652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1000-578A-4CDF-A8B0-AD4EBD4E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6513-B05E-4B82-89EA-AD0A05E8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1873-BF36-4D1B-B2EC-A3D41C45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5481-C2F0-4B86-A31D-40C0E050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BEBC5-D161-49AD-A583-01BB6EEB8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46A53-9228-440D-ADE4-1F7DD0E6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C7B0-A660-4873-8277-3E21F320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21758-AA8C-4AD4-A27E-9AF58D36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8F188-DC74-4AA4-8013-E3A52958A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68171-36B1-4B67-8D61-AD5C347C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44C2-15E6-41AC-A369-DDEDEB66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A15A-CB8C-4A04-8556-2D34CBA6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D0CE-95E5-464A-A40E-615DB1B1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9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F956-0FD5-486C-992F-82C357E2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72BA2-7DBA-4EF6-B450-AE1DB611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A97BC-6F7B-492D-8DC0-88A988B0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85FF-EBBE-4849-AD7D-14A83910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3352-EAA2-42D7-9349-F91BE47C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2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0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4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222E-A8B1-412F-96F7-44A82CAE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7DAB7-805C-4D31-B7C0-E9AC1871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D725-B38A-4A1D-B958-81594FCA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19D3D-FA2D-4C87-B909-0C9C0566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963F-33CB-4440-BDF0-24C1BBF9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9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4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7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0458-AC40-48ED-AC69-22AE3889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39BB-1623-48B5-87D1-63B6DC88B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2ACC-15A0-4E89-94AF-26D8DCD87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0EB38-345E-4C96-8254-376CF578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BFABA-4352-40BE-93F3-DAB27195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0A6D-4C34-4B7D-82BE-52F5F524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169-9E8C-4459-B447-5CCF4832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57AF-91FD-4BD1-BFFE-0F5A6D84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C9116-A55B-418D-81B3-54769A4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95BA4-9779-4825-92F3-C83C0CA53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D549-2A96-49A8-BE63-0A8D9585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AF996-4201-4641-9848-269A6787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F375F-DA63-4A83-90F0-236F5310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7D58C-BACB-421E-8B9B-F4FA860B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FBB4-346F-4EFC-9D13-FB50C775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112AA-83A4-49A8-B886-88E8C70B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68CEE-C354-45AB-8B4E-948C5953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50870-FA01-45B5-A92B-F0BCD45C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16123-A054-4C29-AA3A-985A99D7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4067F-3372-4E9F-A93C-55BA46D8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15FA9-ABE6-48AC-B816-83AC468B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FA85-969A-499D-B574-B1AAF029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B547-B557-4199-8619-1A5B8F0D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D8425-309B-46DC-BF8C-A3A81B9F8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4070A-CB00-4FE0-9F65-592A167F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3E511-0801-4E5A-AF11-620EB1E8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2A58E-2006-4102-987F-63C5F404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A7D5-8FBA-4DA8-8A92-B19D0A43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C90D0-CF61-4A5C-88FF-46B83613F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CEA78-E705-4987-97C5-32A2D3335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EAFCB-81A6-4717-8A5F-AC74793B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4E412-E1D4-484F-93DE-9BBB6310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13BFC-91F4-4D98-92F6-17B8511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0C706-F2D6-4797-8F67-9E16FCA5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68615-84DA-4F90-849A-33B91FC9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8D37-E3BD-4EC0-A4F7-3A6307F5F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92B5-5CEC-40F4-91D8-8961B5C62A4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7A2A7-7C8D-490C-BFC6-87ED121D0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BF48-13AF-4BDA-8516-7E4A08A1D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6784-D31F-4761-A30E-163111BC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iversevcid.ucdavis.edu/for-researchers/resourc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llaborating_on_Research_(9955278615)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jjarrett@ucdavi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ggiambruno@ucdavis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olidays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kj@ucdav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ggiambruno@ucdavis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jjarrett@ucdavis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versevcid.ucdavis.edu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AFBA6-9E7A-4591-BCAE-9B1666F6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Study Coordinator Meeting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12.15.21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9ED90DF-A486-4BA9-8F65-C9EC6863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2073110"/>
            <a:ext cx="6553545" cy="27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7307-0C8D-4058-99C0-CE0D7C23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Videos on “Join the Study”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58940-C0CE-494D-A543-4D3E4383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18" y="1690688"/>
            <a:ext cx="10166775" cy="4565855"/>
          </a:xfrm>
        </p:spPr>
      </p:pic>
    </p:spTree>
    <p:extLst>
      <p:ext uri="{BB962C8B-B14F-4D97-AF65-F5344CB8AC3E}">
        <p14:creationId xmlns:p14="http://schemas.microsoft.com/office/powerpoint/2010/main" val="286487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074B721-7A55-47E5-B117-F7DAD67E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67C78-626A-4604-B761-B968EFB5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20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b="1"/>
              <a:t>Registration Portal Question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35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4800" y="-701"/>
            <a:ext cx="842502" cy="32939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Sound Medium with solid fill">
            <a:extLst>
              <a:ext uri="{FF2B5EF4-FFF2-40B4-BE49-F238E27FC236}">
                <a16:creationId xmlns:a16="http://schemas.microsoft.com/office/drawing/2014/main" id="{504E8739-EA86-4306-A987-8C9D06AEA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35" y="880072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7" name="Graphic 16" descr="Clipboard All Crosses with solid fill">
            <a:extLst>
              <a:ext uri="{FF2B5EF4-FFF2-40B4-BE49-F238E27FC236}">
                <a16:creationId xmlns:a16="http://schemas.microsoft.com/office/drawing/2014/main" id="{CE8FAD28-EEAC-48F9-94E6-F314A003D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4974" y="496325"/>
            <a:ext cx="254872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3" name="Graphic 12" descr="Video camera with solid fill">
            <a:extLst>
              <a:ext uri="{FF2B5EF4-FFF2-40B4-BE49-F238E27FC236}">
                <a16:creationId xmlns:a16="http://schemas.microsoft.com/office/drawing/2014/main" id="{4385871F-9FBC-4602-B146-C07C2786E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435" y="3624263"/>
            <a:ext cx="2552700" cy="25527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5" name="Graphic 14" descr="Influencer with solid fill">
            <a:extLst>
              <a:ext uri="{FF2B5EF4-FFF2-40B4-BE49-F238E27FC236}">
                <a16:creationId xmlns:a16="http://schemas.microsoft.com/office/drawing/2014/main" id="{F507784B-4789-4A36-995B-126D3FA92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9533" y="3212688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FF6F-7457-4FEC-9EA4-BC615721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19" y="1825625"/>
            <a:ext cx="5393361" cy="4351338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Please be sure to log where the participant heard about the study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This information will inform us as to where to spend advertising $$</a:t>
            </a:r>
          </a:p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899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3940987" y="6009537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989AE-6932-4617-A8FE-2F074712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/>
              <a:t>How did you hear about the Diverse VCID study?</a:t>
            </a:r>
            <a:br>
              <a:rPr lang="en-US" sz="3600" b="1"/>
            </a:br>
            <a:r>
              <a:rPr lang="en-US" sz="3200" i="1"/>
              <a:t>(Added to the Registration Portal)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CAE2-DBB6-4D3C-AEC6-76684528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1700" b="1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this a brand new to your ADRC/center or existing participant from another study?</a:t>
            </a:r>
          </a:p>
          <a:p>
            <a:pPr lvl="1"/>
            <a:r>
              <a:rPr lang="en-US" sz="1700" spc="10">
                <a:latin typeface="Calibri" panose="020F0502020204030204" pitchFamily="34" charset="0"/>
                <a:ea typeface="Calibri" panose="020F0502020204030204" pitchFamily="34" charset="0"/>
              </a:rPr>
              <a:t>New participant</a:t>
            </a:r>
          </a:p>
          <a:p>
            <a:pPr lvl="1"/>
            <a:r>
              <a:rPr lang="en-US" sz="1700" spc="10">
                <a:latin typeface="Calibri" panose="020F0502020204030204" pitchFamily="34" charset="0"/>
                <a:ea typeface="Calibri" panose="020F0502020204030204" pitchFamily="34" charset="0"/>
              </a:rPr>
              <a:t>Existing participant</a:t>
            </a:r>
          </a:p>
          <a:p>
            <a:pPr marL="457200" lvl="1" indent="0">
              <a:buNone/>
            </a:pP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did they hear about the Diverse VCID study?  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Referred by friend, family or acquaintance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Promotional materials (Pamphlets, brochures, flyers, videos)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Doctor</a:t>
            </a: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’s office</a:t>
            </a: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fair (Public event)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Community outreach meeting (Study sponsored event where faculty or staff present at a specific church, community center, etc.)  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Community class/educational event (Not a study sponsored event)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Media / Online Advertisement (YouTube, Podcast, Blog</a:t>
            </a: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Google, Facebook) </a:t>
            </a: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 Website (Study Pages or Join The Study page)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News (TV, radio or print) 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 / Email  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700" spc="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 (please describe): 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7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735AA-7069-4339-9059-40EF0814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Screening Call 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C08C7-083B-4799-9360-DACEC1B53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750783"/>
          </a:xfrm>
        </p:spPr>
        <p:txBody>
          <a:bodyPr anchor="ctr">
            <a:normAutofit fontScale="92500" lnSpcReduction="20000"/>
          </a:bodyPr>
          <a:lstStyle/>
          <a:p>
            <a:r>
              <a:rPr lang="en-US">
                <a:solidFill>
                  <a:srgbClr val="FFFFFF"/>
                </a:solidFill>
                <a:hlinkClick r:id="rId2"/>
              </a:rPr>
              <a:t>Diverse VCID For Researchers Resources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Under RECRUITMENT-&gt;Screening Call Log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32354-95BD-4163-A1AC-AC745490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" y="3394426"/>
            <a:ext cx="12049125" cy="1692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9399F-55C6-498B-ABA4-199FC9CA4B46}"/>
              </a:ext>
            </a:extLst>
          </p:cNvPr>
          <p:cNvSpPr txBox="1"/>
          <p:nvPr/>
        </p:nvSpPr>
        <p:spPr>
          <a:xfrm>
            <a:off x="3148553" y="5646656"/>
            <a:ext cx="55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submit with your invoices each quarter.</a:t>
            </a:r>
          </a:p>
        </p:txBody>
      </p:sp>
    </p:spTree>
    <p:extLst>
      <p:ext uri="{BB962C8B-B14F-4D97-AF65-F5344CB8AC3E}">
        <p14:creationId xmlns:p14="http://schemas.microsoft.com/office/powerpoint/2010/main" val="274831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1812B9-3B1C-4B79-B33A-A9CEE91AC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82" r="1340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4000" b="1"/>
              <a:t>Learning Collaborative</a:t>
            </a:r>
            <a:endParaRPr lang="en-US" sz="4000" b="1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1" y="2718053"/>
            <a:ext cx="4666269" cy="38824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>
                <a:ea typeface="+mn-lt"/>
                <a:cs typeface="+mn-lt"/>
              </a:rPr>
              <a:t>	An informal interaction of peers to share what recruiting strategies work, what barriers are we facing and how do we overcome those barriers.</a:t>
            </a:r>
          </a:p>
          <a:p>
            <a:pPr>
              <a:spcBef>
                <a:spcPts val="0"/>
              </a:spcBef>
              <a:buNone/>
            </a:pPr>
            <a:endParaRPr lang="en-US" b="1">
              <a:ea typeface="+mn-lt"/>
              <a:cs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Main Goal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>
                <a:ea typeface="+mn-lt"/>
                <a:cs typeface="+mn-lt"/>
              </a:rPr>
              <a:t>We all learn from one another!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61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FCDA6-06A7-4F76-8616-B016C2FE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Meeting Reminders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ABDD-2BEB-40B9-BD73-B0EE8E34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373"/>
            <a:ext cx="10515600" cy="48155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/>
          </a:p>
          <a:p>
            <a:pPr lvl="1"/>
            <a:r>
              <a:rPr lang="en-US" sz="2800"/>
              <a:t>Any login issues with the For Researchers-&gt;Resources </a:t>
            </a:r>
            <a:r>
              <a:rPr lang="en-US" sz="2800" b="1" i="1"/>
              <a:t>or</a:t>
            </a:r>
            <a:r>
              <a:rPr lang="en-US" sz="2800"/>
              <a:t> Data Portal login, please reach out to Jennifer Jarrett at </a:t>
            </a:r>
            <a:r>
              <a:rPr lang="en-US" sz="2800">
                <a:hlinkClick r:id="rId3"/>
              </a:rPr>
              <a:t>jjjarrett@ucdavis.edu</a:t>
            </a:r>
            <a:r>
              <a:rPr lang="en-US" sz="2800"/>
              <a:t>.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Would you be interested in joining our Learning Collaborative beginning in January/February of 2022? </a:t>
            </a:r>
          </a:p>
          <a:p>
            <a:pPr lvl="1"/>
            <a:endParaRPr lang="en-US" sz="2800"/>
          </a:p>
          <a:p>
            <a:pPr marL="457200" lvl="1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500" i="1"/>
              <a:t>Please email Gina Giambruno at </a:t>
            </a:r>
            <a:r>
              <a:rPr lang="en-US" sz="2500" i="1">
                <a:hlinkClick r:id="rId4"/>
              </a:rPr>
              <a:t>ggiambruno@ucdavis.edu</a:t>
            </a:r>
            <a:r>
              <a:rPr lang="en-US" sz="2500" i="1"/>
              <a:t> to be invited to the first meeting in January/February of 2022.</a:t>
            </a:r>
          </a:p>
          <a:p>
            <a:pPr lvl="2"/>
            <a:endParaRPr lang="en-US" sz="2400"/>
          </a:p>
          <a:p>
            <a:pPr lvl="2"/>
            <a:endParaRPr lang="en-US" sz="24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0430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logo&#10;&#10;Description automatically generated">
            <a:extLst>
              <a:ext uri="{FF2B5EF4-FFF2-40B4-BE49-F238E27FC236}">
                <a16:creationId xmlns:a16="http://schemas.microsoft.com/office/drawing/2014/main" id="{15A3380D-B627-46F4-BB5D-DE75D86F6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5198" y="788987"/>
            <a:ext cx="8754445" cy="5280025"/>
          </a:xfrm>
        </p:spPr>
      </p:pic>
    </p:spTree>
    <p:extLst>
      <p:ext uri="{BB962C8B-B14F-4D97-AF65-F5344CB8AC3E}">
        <p14:creationId xmlns:p14="http://schemas.microsoft.com/office/powerpoint/2010/main" val="278510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UC Davis Recruitment and Retention Core Contacts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David K. Johnson, PhD.</a:t>
            </a:r>
            <a:r>
              <a:rPr lang="en-US" sz="1800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 </a:t>
            </a:r>
            <a:endParaRPr lang="en-US" sz="1800">
              <a:solidFill>
                <a:srgbClr val="FEFFFF"/>
              </a:solidFill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Associate Professor in Neurology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Director, UC Davis </a:t>
            </a:r>
            <a:r>
              <a:rPr lang="en-US" sz="1800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ADC - East</a:t>
            </a: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 Bay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PI,</a:t>
            </a: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 Dementia &amp; Diabetes Prevention Project</a:t>
            </a:r>
            <a:r>
              <a:rPr lang="en-US" sz="1800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 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100 N. </a:t>
            </a:r>
            <a:r>
              <a:rPr lang="en-US" sz="1800" err="1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Wiget</a:t>
            </a: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 Lane, Suite 150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Walnut Creek, CA 94598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u="sng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dkj@ucdavis.edu</a:t>
            </a:r>
            <a:endParaRPr lang="en-US" sz="1800" u="sng">
              <a:solidFill>
                <a:schemeClr val="bg1"/>
              </a:solidFill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>
              <a:solidFill>
                <a:srgbClr val="FE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Gina Giambruno, MPH, MCHES</a:t>
            </a:r>
            <a:r>
              <a:rPr lang="en-US" sz="1800" b="1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Calibri"/>
              </a:rPr>
              <a:t>®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Health Educator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UC Davis Alzheimer’s Disease Center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4860 Y Street, Suite 3900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Sacramento, CA 95817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u="sng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ggiambruno@ucdavis.edu</a:t>
            </a:r>
            <a:r>
              <a:rPr lang="en-US" sz="1800" u="sng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/</a:t>
            </a:r>
            <a:r>
              <a:rPr lang="en-US" sz="1800" u="sng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diversevcid</a:t>
            </a:r>
            <a:r>
              <a:rPr lang="en-US" sz="1800" u="sng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@ucdavis.edu</a:t>
            </a:r>
            <a:endParaRPr lang="en-US" sz="1800">
              <a:solidFill>
                <a:schemeClr val="bg1"/>
              </a:solidFill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31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6" y="633165"/>
            <a:ext cx="3556036" cy="491007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Co-investigators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304" y="1502978"/>
            <a:ext cx="6081868" cy="55524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Dr. Hector M. González</a:t>
            </a:r>
            <a:endParaRPr lang="en-US" sz="1800" b="1" u="sng">
              <a:solidFill>
                <a:srgbClr val="FEFFFF"/>
              </a:solidFill>
              <a:cs typeface="Calibri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>
                <a:solidFill>
                  <a:srgbClr val="FEFFFF"/>
                </a:solidFill>
                <a:effectLst/>
                <a:ea typeface="Calibri" panose="020F0502020204030204" pitchFamily="34" charset="0"/>
                <a:cs typeface="Calibri"/>
              </a:rPr>
              <a:t>Associate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EFFFF"/>
                </a:solidFill>
                <a:ea typeface="Calibri" panose="020F0502020204030204" pitchFamily="34" charset="0"/>
                <a:cs typeface="Calibri"/>
              </a:rPr>
              <a:t>University of California, San Diego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E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Dept of Neurosciences, School of Medicine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u="sng">
              <a:solidFill>
                <a:srgbClr val="FEFFFF"/>
              </a:solidFill>
              <a:effectLst/>
              <a:ea typeface="Times New Roman" panose="02020603050405020304" pitchFamily="18" charset="0"/>
              <a:cs typeface="Times New Roman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Dr. Lisa L. Barnes</a:t>
            </a:r>
            <a:r>
              <a:rPr lang="en-US" sz="1800" b="1">
                <a:solidFill>
                  <a:srgbClr val="FEFFFF"/>
                </a:solidFill>
                <a:effectLst/>
                <a:ea typeface="Times New Roman" panose="02020603050405020304" pitchFamily="18" charset="0"/>
                <a:cs typeface="Times New Roman"/>
              </a:rPr>
              <a:t>			</a:t>
            </a:r>
            <a:endParaRPr lang="en-US" sz="1800">
              <a:solidFill>
                <a:srgbClr val="FEFFFF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>
                <a:solidFill>
                  <a:srgbClr val="FEFFFF"/>
                </a:solidFill>
                <a:effectLst/>
                <a:ea typeface="Calibri" panose="020F0502020204030204" pitchFamily="34" charset="0"/>
                <a:cs typeface="Times New Roman"/>
              </a:rPr>
              <a:t>Professor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Times New Roman"/>
              </a:rPr>
              <a:t>Rush University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EFFFF"/>
                </a:solidFill>
                <a:effectLst/>
                <a:ea typeface="Calibri" panose="020F0502020204030204" pitchFamily="34" charset="0"/>
                <a:cs typeface="Times New Roman"/>
              </a:rPr>
              <a:t>Department Neurological Sciences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solidFill>
                <a:srgbClr val="FEFFFF"/>
              </a:solidFill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Dr. Raina  Croff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		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>
                <a:solidFill>
                  <a:schemeClr val="bg1"/>
                </a:solidFill>
                <a:effectLst/>
              </a:rPr>
              <a:t>Assistant Professor </a:t>
            </a:r>
            <a:r>
              <a:rPr lang="en-US" sz="1800" b="0" i="0">
                <a:solidFill>
                  <a:schemeClr val="bg1"/>
                </a:solidFill>
                <a:effectLst/>
              </a:rPr>
              <a:t>of Neurology at the NIA Layton Aging and Alzheimer's Disease Center at Oregon Health &amp; Science University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>
              <a:solidFill>
                <a:srgbClr val="FEFFFF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>
              <a:solidFill>
                <a:srgbClr val="FEFFFF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182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75727-1724-4206-AE3F-9DD98A19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200" b="1"/>
              <a:t>Monthly Study Coordinator Meeting</a:t>
            </a:r>
            <a:br>
              <a:rPr lang="en-US" sz="3200" b="1"/>
            </a:br>
            <a:r>
              <a:rPr lang="en-US" sz="3200" b="1" i="1"/>
              <a:t>Agenda – 12/15/21</a:t>
            </a:r>
          </a:p>
        </p:txBody>
      </p:sp>
      <p:pic>
        <p:nvPicPr>
          <p:cNvPr id="13" name="Picture 4" descr="Calendar on table">
            <a:extLst>
              <a:ext uri="{FF2B5EF4-FFF2-40B4-BE49-F238E27FC236}">
                <a16:creationId xmlns:a16="http://schemas.microsoft.com/office/drawing/2014/main" id="{DA6834A7-9432-4FA4-B27C-F4DD6A9F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4B7F-0674-492E-A0B6-8D314EF8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886094"/>
          </a:xfrm>
        </p:spPr>
        <p:txBody>
          <a:bodyPr>
            <a:normAutofit lnSpcReduction="10000"/>
          </a:bodyPr>
          <a:lstStyle/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Administrative Core Updates and Q&amp;A</a:t>
            </a:r>
          </a:p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uestion from 11/17/21 Meeting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VCID website resources walk-through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For Researchers-&gt;Resources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Portal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Resources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Coordinator Resources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Log – get paid</a:t>
            </a:r>
          </a:p>
          <a:p>
            <a:r>
              <a:rPr lang="en-US" sz="2400"/>
              <a:t>Reminders</a:t>
            </a:r>
          </a:p>
          <a:p>
            <a:endParaRPr lang="en-US" sz="1500"/>
          </a:p>
          <a:p>
            <a:endParaRPr lang="en-US" sz="1500"/>
          </a:p>
          <a:p>
            <a:endParaRPr lang="en-US" sz="1500"/>
          </a:p>
          <a:p>
            <a:endParaRPr lang="en-US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27637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934017C0-3E67-4D38-8BB0-8FDCA17A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174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1FF27-A8DE-4E01-B328-8B005825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Getting Started!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934017C0-3E67-4D38-8BB0-8FDCA17A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1FF27-A8DE-4E01-B328-8B005825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Are You Ready?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17FF3B3-BBA2-4E59-94EA-7BB5279BCD23}"/>
              </a:ext>
            </a:extLst>
          </p:cNvPr>
          <p:cNvSpPr/>
          <p:nvPr/>
        </p:nvSpPr>
        <p:spPr>
          <a:xfrm>
            <a:off x="1610315" y="2410313"/>
            <a:ext cx="1456362" cy="1304818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MTA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4250FFB-2B74-4E58-9A9E-7FF595B2ECE4}"/>
              </a:ext>
            </a:extLst>
          </p:cNvPr>
          <p:cNvSpPr/>
          <p:nvPr/>
        </p:nvSpPr>
        <p:spPr>
          <a:xfrm>
            <a:off x="2998770" y="443452"/>
            <a:ext cx="1913562" cy="1484615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Data Portal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0213A29-EBF5-4FA7-9BEC-106C43454EE8}"/>
              </a:ext>
            </a:extLst>
          </p:cNvPr>
          <p:cNvSpPr txBox="1">
            <a:spLocks/>
          </p:cNvSpPr>
          <p:nvPr/>
        </p:nvSpPr>
        <p:spPr>
          <a:xfrm>
            <a:off x="4234557" y="1933450"/>
            <a:ext cx="3510338" cy="2776021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IRB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7D394BD-1EDF-4281-91B3-4CF7E51408CE}"/>
              </a:ext>
            </a:extLst>
          </p:cNvPr>
          <p:cNvSpPr/>
          <p:nvPr/>
        </p:nvSpPr>
        <p:spPr>
          <a:xfrm>
            <a:off x="8879867" y="1753407"/>
            <a:ext cx="1913562" cy="1484615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Subaward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082815C-4EE1-4B35-A092-97C32720FD10}"/>
              </a:ext>
            </a:extLst>
          </p:cNvPr>
          <p:cNvSpPr/>
          <p:nvPr/>
        </p:nvSpPr>
        <p:spPr>
          <a:xfrm>
            <a:off x="2155861" y="5132173"/>
            <a:ext cx="1799690" cy="1392148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Blood Processing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01C8BD6-6230-46C2-A8E9-22567BA0113A}"/>
              </a:ext>
            </a:extLst>
          </p:cNvPr>
          <p:cNvSpPr/>
          <p:nvPr/>
        </p:nvSpPr>
        <p:spPr>
          <a:xfrm>
            <a:off x="8468881" y="4326058"/>
            <a:ext cx="1913562" cy="1607905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4">
                    <a:lumMod val="50000"/>
                  </a:schemeClr>
                </a:solidFill>
              </a:rPr>
              <a:t>MRI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8B47C23-067B-45EB-858C-E7E113A2B198}"/>
              </a:ext>
            </a:extLst>
          </p:cNvPr>
          <p:cNvSpPr/>
          <p:nvPr/>
        </p:nvSpPr>
        <p:spPr>
          <a:xfrm>
            <a:off x="6768081" y="608579"/>
            <a:ext cx="1700800" cy="107638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756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67E12-9627-45D5-90D4-E37147FC5A16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 Reliance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32AE3-3DDD-44BE-BD8F-C897C732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03" y="961812"/>
            <a:ext cx="548619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lourful envelopes">
            <a:extLst>
              <a:ext uri="{FF2B5EF4-FFF2-40B4-BE49-F238E27FC236}">
                <a16:creationId xmlns:a16="http://schemas.microsoft.com/office/drawing/2014/main" id="{51E4D501-9233-4348-B896-3BFFD7797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011" b="2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3796A-5836-4FF6-BF13-B3EF11854443}"/>
              </a:ext>
            </a:extLst>
          </p:cNvPr>
          <p:cNvSpPr txBox="1"/>
          <p:nvPr/>
        </p:nvSpPr>
        <p:spPr>
          <a:xfrm>
            <a:off x="969264" y="5154168"/>
            <a:ext cx="6973204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Administrative Questions Please contact: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Jennifer </a:t>
            </a:r>
            <a:r>
              <a:rPr lang="en-US" sz="1600" b="1">
                <a:latin typeface="+mj-lt"/>
                <a:ea typeface="+mj-ea"/>
                <a:cs typeface="+mj-cs"/>
              </a:rPr>
              <a:t>Jarrett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>
                <a:latin typeface="+mj-lt"/>
                <a:ea typeface="+mj-ea"/>
                <a:cs typeface="+mj-cs"/>
              </a:rPr>
              <a:t>Email: </a:t>
            </a:r>
            <a:r>
              <a:rPr lang="en-US" sz="1600" b="1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jjjarrett@ucdavis.edu</a:t>
            </a:r>
            <a:r>
              <a:rPr lang="en-US" sz="1600" b="1">
                <a:latin typeface="+mj-lt"/>
                <a:ea typeface="+mj-ea"/>
                <a:cs typeface="+mj-cs"/>
              </a:rPr>
              <a:t>  or  </a:t>
            </a:r>
            <a:r>
              <a:rPr lang="en-US" sz="1600" b="1" u="sng">
                <a:latin typeface="+mj-lt"/>
                <a:ea typeface="+mj-ea"/>
                <a:cs typeface="+mj-cs"/>
              </a:rPr>
              <a:t>DiverseVCID@ucdavis.edu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>
              <a:latin typeface="+mj-lt"/>
              <a:ea typeface="+mj-ea"/>
              <a:cs typeface="+mj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89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FCDA6-06A7-4F76-8616-B016C2FE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Questions/comments from 11/17/21 Meeting: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ABDD-2BEB-40B9-BD73-B0EE8E34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/>
          </a:p>
          <a:p>
            <a:pPr lvl="1"/>
            <a:r>
              <a:rPr lang="en-US" sz="2800"/>
              <a:t>Q: If a newly recruited participant is interested in the Diverse study, but </a:t>
            </a:r>
            <a:r>
              <a:rPr lang="en-US" sz="2800" b="1"/>
              <a:t>does not want to be followed in a longitudinal study </a:t>
            </a:r>
            <a:r>
              <a:rPr lang="en-US" sz="2800"/>
              <a:t>for life, can they just be enrolled in Diverse VCID? 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A: Yes, but when </a:t>
            </a:r>
            <a:r>
              <a:rPr lang="en-US" sz="2800" b="1" i="1"/>
              <a:t>only</a:t>
            </a:r>
            <a:r>
              <a:rPr lang="en-US" sz="2800"/>
              <a:t> enrolling someone in Diverse VCID and </a:t>
            </a:r>
            <a:r>
              <a:rPr lang="en-US" sz="2800" b="1" i="1"/>
              <a:t>not</a:t>
            </a:r>
            <a:r>
              <a:rPr lang="en-US" sz="2800"/>
              <a:t> in your cohort, make sure on the NACC UDS form A1 question #5 - you select option 2 “Subject is supported primarily by a non-ADC study (e.g., R01, including non-ADC grants supporting FTLD Module participation).”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0095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86F8-E6F2-45F2-9160-3A0DE0B2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Diverse VCID Resources found here: </a:t>
            </a:r>
            <a:br>
              <a:rPr lang="en-US"/>
            </a:br>
            <a:r>
              <a:rPr lang="en-US">
                <a:hlinkClick r:id="rId2"/>
              </a:rPr>
              <a:t>Diverse VCID</a:t>
            </a:r>
            <a:endParaRPr lang="en-US" sz="2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605C1-349A-43CC-8EB7-6818E6FDF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239" y="1825625"/>
            <a:ext cx="10147521" cy="435133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F4F63F83-3B53-488F-A5A7-9C33B986AE59}"/>
              </a:ext>
            </a:extLst>
          </p:cNvPr>
          <p:cNvSpPr/>
          <p:nvPr/>
        </p:nvSpPr>
        <p:spPr>
          <a:xfrm>
            <a:off x="9709608" y="3223967"/>
            <a:ext cx="1159497" cy="1319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02F1-2B6F-4F60-8710-4465F4BE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and post Diverse VCID flyers &amp; posters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E07D8-35F6-4837-ACA3-A10E5884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044" y="1740212"/>
            <a:ext cx="5458212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BE623A-9413-42F4-96A9-1FFBF5A9DE83}"/>
              </a:ext>
            </a:extLst>
          </p:cNvPr>
          <p:cNvCxnSpPr>
            <a:cxnSpLocks/>
          </p:cNvCxnSpPr>
          <p:nvPr/>
        </p:nvCxnSpPr>
        <p:spPr>
          <a:xfrm flipH="1">
            <a:off x="8331890" y="5314950"/>
            <a:ext cx="1097860" cy="4124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28B805-8FE2-49AF-8A59-F79D0782424F}"/>
              </a:ext>
            </a:extLst>
          </p:cNvPr>
          <p:cNvSpPr txBox="1"/>
          <p:nvPr/>
        </p:nvSpPr>
        <p:spPr>
          <a:xfrm>
            <a:off x="8487189" y="4392924"/>
            <a:ext cx="279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Add your site contact info</a:t>
            </a:r>
            <a:r>
              <a:rPr lang="en-US" b="1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87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C51F7A65D141AC3E0910126DF919" ma:contentTypeVersion="12" ma:contentTypeDescription="Create a new document." ma:contentTypeScope="" ma:versionID="bde766b006bd166a7f54502556cc801a">
  <xsd:schema xmlns:xsd="http://www.w3.org/2001/XMLSchema" xmlns:xs="http://www.w3.org/2001/XMLSchema" xmlns:p="http://schemas.microsoft.com/office/2006/metadata/properties" xmlns:ns2="7c17ef6c-a982-42fc-a322-f6d01f14dbfd" xmlns:ns3="4fbe6960-8392-4a34-813a-1a2e56e8ec9a" targetNamespace="http://schemas.microsoft.com/office/2006/metadata/properties" ma:root="true" ma:fieldsID="b1dcf0dc9e43480216c25308cc348337" ns2:_="" ns3:_="">
    <xsd:import namespace="7c17ef6c-a982-42fc-a322-f6d01f14dbfd"/>
    <xsd:import namespace="4fbe6960-8392-4a34-813a-1a2e56e8e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7ef6c-a982-42fc-a322-f6d01f14d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6960-8392-4a34-813a-1a2e56e8e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A19FF5-F9FE-42BD-8C6D-286FCFAF32EE}">
  <ds:schemaRefs>
    <ds:schemaRef ds:uri="4fbe6960-8392-4a34-813a-1a2e56e8ec9a"/>
    <ds:schemaRef ds:uri="7c17ef6c-a982-42fc-a322-f6d01f14db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17FC5B-4D80-483C-9C8E-5878B8CB5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70CC3D-F8F9-486F-9C86-7DE765E7E9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Study Coordinator Meeting 12.15.21</vt:lpstr>
      <vt:lpstr>Monthly Study Coordinator Meeting Agenda – 12/15/21</vt:lpstr>
      <vt:lpstr>Getting Started!</vt:lpstr>
      <vt:lpstr>Are You Ready?</vt:lpstr>
      <vt:lpstr>PowerPoint Presentation</vt:lpstr>
      <vt:lpstr>PowerPoint Presentation</vt:lpstr>
      <vt:lpstr>Questions/comments from 11/17/21 Meeting:</vt:lpstr>
      <vt:lpstr>Diverse VCID Resources found here:  Diverse VCID</vt:lpstr>
      <vt:lpstr>Print and post Diverse VCID flyers &amp; posters</vt:lpstr>
      <vt:lpstr>Videos on “Join the Study”</vt:lpstr>
      <vt:lpstr>Registration Portal Question</vt:lpstr>
      <vt:lpstr>How did you hear about the Diverse VCID study? (Added to the Registration Portal)</vt:lpstr>
      <vt:lpstr>Screening Call Log</vt:lpstr>
      <vt:lpstr>Learning Collaborative</vt:lpstr>
      <vt:lpstr>Meeting Reminders</vt:lpstr>
      <vt:lpstr>PowerPoint Presentation</vt:lpstr>
      <vt:lpstr>UC Davis Recruitment and Retention Core Contacts</vt:lpstr>
      <vt:lpstr>Co-investigators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Diverse VCID</dc:title>
  <dc:creator>Gina Marie Giambruno</dc:creator>
  <cp:revision>1</cp:revision>
  <dcterms:created xsi:type="dcterms:W3CDTF">2021-10-26T21:39:01Z</dcterms:created>
  <dcterms:modified xsi:type="dcterms:W3CDTF">2021-12-15T16:33:33Z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0x01010082F2C51F7A65D141AC3E0910126DF919</vt:lpwstr>
  </property>
</Properties>
</file>